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75" r:id="rId21"/>
    <p:sldId id="276" r:id="rId22"/>
    <p:sldId id="277" r:id="rId23"/>
    <p:sldId id="278" r:id="rId24"/>
    <p:sldId id="274" r:id="rId25"/>
    <p:sldId id="279" r:id="rId26"/>
    <p:sldId id="281" r:id="rId27"/>
    <p:sldId id="282" r:id="rId28"/>
    <p:sldId id="280" r:id="rId29"/>
    <p:sldId id="283" r:id="rId30"/>
  </p:sldIdLst>
  <p:sldSz cx="9144000" cy="6858000" type="screen4x3"/>
  <p:notesSz cx="7102475" cy="10231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80"/>
    <a:srgbClr val="48CCBF"/>
    <a:srgbClr val="4DC7C7"/>
    <a:srgbClr val="4EC6AF"/>
    <a:srgbClr val="52C2AD"/>
    <a:srgbClr val="5FB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C103525-F559-4304-A67E-FA2228753E26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4226D2D-FAE3-4A77-AF08-4B28A6AB1A5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13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6D2D-FAE3-4A77-AF08-4B28A6AB1A58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6E29-9AC5-4864-98D1-363E4A50C91E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65-8DC9-4EE1-93DB-314C0CDA559E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6E29-9AC5-4864-98D1-363E4A50C91E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65-8DC9-4EE1-93DB-314C0CDA559E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6E29-9AC5-4864-98D1-363E4A50C91E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65-8DC9-4EE1-93DB-314C0CDA559E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6E29-9AC5-4864-98D1-363E4A50C91E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65-8DC9-4EE1-93DB-314C0CDA559E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6E29-9AC5-4864-98D1-363E4A50C91E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65-8DC9-4EE1-93DB-314C0CDA559E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6E29-9AC5-4864-98D1-363E4A50C91E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65-8DC9-4EE1-93DB-314C0CDA559E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6E29-9AC5-4864-98D1-363E4A50C91E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65-8DC9-4EE1-93DB-314C0CDA559E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6E29-9AC5-4864-98D1-363E4A50C91E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65-8DC9-4EE1-93DB-314C0CDA559E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6E29-9AC5-4864-98D1-363E4A50C91E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65-8DC9-4EE1-93DB-314C0CDA559E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6E29-9AC5-4864-98D1-363E4A50C91E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65-8DC9-4EE1-93DB-314C0CDA559E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6E29-9AC5-4864-98D1-363E4A50C91E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65-8DC9-4EE1-93DB-314C0CDA559E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CCBF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6E29-9AC5-4864-98D1-363E4A50C91E}" type="datetimeFigureOut">
              <a:rPr lang="de-CH" smtClean="0"/>
              <a:pPr/>
              <a:t>29.02.2016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2B65-8DC9-4EE1-93DB-314C0CDA559E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chtmut.ch/fil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chtmut.ch/fil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chtmut.ch/fil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de-CH" sz="6000" dirty="0">
                <a:solidFill>
                  <a:srgbClr val="008080"/>
                </a:solidFill>
                <a:latin typeface="Brandon Grotesque Bold" pitchFamily="34" charset="0"/>
                <a:cs typeface="Lucida Sans Unicode" pitchFamily="34" charset="0"/>
              </a:rPr>
              <a:t>OFFENE KIRCHLICHE</a:t>
            </a:r>
            <a:br>
              <a:rPr lang="de-CH" sz="6000" dirty="0">
                <a:solidFill>
                  <a:srgbClr val="008080"/>
                </a:solidFill>
                <a:latin typeface="Brandon Grotesque Bold" pitchFamily="34" charset="0"/>
                <a:cs typeface="Lucida Sans Unicode" pitchFamily="34" charset="0"/>
              </a:rPr>
            </a:br>
            <a:r>
              <a:rPr lang="de-CH" sz="6000" dirty="0">
                <a:solidFill>
                  <a:srgbClr val="008080"/>
                </a:solidFill>
                <a:latin typeface="Brandon Grotesque Bold" pitchFamily="34" charset="0"/>
                <a:cs typeface="Lucida Sans Unicode" pitchFamily="34" charset="0"/>
              </a:rPr>
              <a:t>JUGENDARBEIT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73387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de-CH" sz="12000" b="1" spc="-20" dirty="0" smtClean="0">
                <a:solidFill>
                  <a:srgbClr val="FFFF00"/>
                </a:solidFill>
                <a:latin typeface="Brandon Grotesque Black" pitchFamily="34" charset="0"/>
                <a:cs typeface="Lucida Sans Unicode" pitchFamily="34" charset="0"/>
              </a:rPr>
              <a:t>MACHT</a:t>
            </a:r>
          </a:p>
          <a:p>
            <a:pPr algn="ctr">
              <a:spcBef>
                <a:spcPts val="0"/>
              </a:spcBef>
              <a:buNone/>
            </a:pPr>
            <a:r>
              <a:rPr lang="de-CH" sz="12000" b="1" spc="-20" dirty="0" smtClean="0">
                <a:solidFill>
                  <a:srgbClr val="FFFF00"/>
                </a:solidFill>
                <a:latin typeface="Brandon Grotesque Black" pitchFamily="34" charset="0"/>
                <a:cs typeface="Lucida Sans Unicode" pitchFamily="34" charset="0"/>
              </a:rPr>
              <a:t>MUT</a:t>
            </a:r>
            <a:endParaRPr lang="de-CH" sz="12000" b="1" spc="-20" dirty="0">
              <a:solidFill>
                <a:srgbClr val="FFFF00"/>
              </a:solidFill>
              <a:latin typeface="Brandon Grotesque Black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7" y="1916832"/>
            <a:ext cx="7753142" cy="541396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Brandon Grotesque Black" pitchFamily="34" charset="0"/>
              </a:rPr>
              <a:t>GEMEINSCHAFT ERLEBEN UND MITGESTALTEN</a:t>
            </a:r>
            <a:endParaRPr lang="de-CH" sz="6000" dirty="0">
              <a:solidFill>
                <a:srgbClr val="FFFF00"/>
              </a:solidFill>
              <a:latin typeface="Brandon Grotesque Black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689868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rgbClr val="008080"/>
                </a:solidFill>
                <a:latin typeface="Brandon Grotesque Bold" pitchFamily="34" charset="0"/>
              </a:rPr>
              <a:t>DIE JUGENDLICHEN KÖNNEN BEI UNS ...</a:t>
            </a:r>
            <a:endParaRPr lang="de-CH" sz="3600" dirty="0">
              <a:solidFill>
                <a:srgbClr val="00808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7" y="1772817"/>
            <a:ext cx="7902040" cy="5215606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Brandon Grotesque Black" pitchFamily="34" charset="0"/>
              </a:rPr>
              <a:t>NEUE BEKANNTSCHAFTEN SCHLIESSEN</a:t>
            </a:r>
            <a:endParaRPr lang="de-CH" sz="6000" dirty="0">
              <a:solidFill>
                <a:srgbClr val="FFFF00"/>
              </a:solidFill>
              <a:latin typeface="Brandon Grotesque Black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689868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rgbClr val="008080"/>
                </a:solidFill>
                <a:latin typeface="Brandon Grotesque Bold" pitchFamily="34" charset="0"/>
              </a:rPr>
              <a:t>DIE JUGENDLICHEN KÖNNEN BEI UNS ...</a:t>
            </a:r>
            <a:endParaRPr lang="de-CH" sz="3600" dirty="0">
              <a:solidFill>
                <a:srgbClr val="00808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6827269" cy="514306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Brandon Grotesque Black" pitchFamily="34" charset="0"/>
              </a:rPr>
              <a:t>ACHTSAMEN UMGANG ERFAHREN </a:t>
            </a:r>
            <a:endParaRPr lang="de-CH" sz="6000" dirty="0">
              <a:solidFill>
                <a:srgbClr val="FFFF00"/>
              </a:solidFill>
              <a:latin typeface="Brandon Grotesque Black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689868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rgbClr val="008080"/>
                </a:solidFill>
                <a:latin typeface="Brandon Grotesque Bold" pitchFamily="34" charset="0"/>
              </a:rPr>
              <a:t>DIE JUGENDLICHEN KÖNNEN BEI UNS ...</a:t>
            </a:r>
            <a:endParaRPr lang="de-CH" sz="3600" dirty="0">
              <a:solidFill>
                <a:srgbClr val="00808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059" y="1772816"/>
            <a:ext cx="6827269" cy="514306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Brandon Grotesque Black" pitchFamily="34" charset="0"/>
              </a:rPr>
              <a:t>KIRCHENLEUTE  ALLTAGSNAH  ERLEBEN</a:t>
            </a:r>
            <a:r>
              <a:rPr lang="de-CH" sz="6600" dirty="0" smtClean="0"/>
              <a:t/>
            </a:r>
            <a:br>
              <a:rPr lang="de-CH" sz="6600" dirty="0" smtClean="0"/>
            </a:br>
            <a:r>
              <a:rPr lang="en-US" sz="6600" dirty="0" smtClean="0">
                <a:solidFill>
                  <a:srgbClr val="FFFF00"/>
                </a:solidFill>
              </a:rPr>
              <a:t> </a:t>
            </a:r>
            <a:endParaRPr lang="de-CH" sz="6600" dirty="0">
              <a:solidFill>
                <a:srgbClr val="FFFF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689868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rgbClr val="008080"/>
                </a:solidFill>
                <a:latin typeface="Brandon Grotesque Bold" pitchFamily="34" charset="0"/>
              </a:rPr>
              <a:t>DIE JUGENDLICHEN KÖNNEN BEI UNS ...</a:t>
            </a:r>
            <a:endParaRPr lang="de-CH" sz="3600" dirty="0">
              <a:solidFill>
                <a:srgbClr val="00808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CH" sz="6600" dirty="0" smtClean="0"/>
              <a:t/>
            </a:r>
            <a:br>
              <a:rPr lang="de-CH" sz="6600" dirty="0" smtClean="0"/>
            </a:br>
            <a:r>
              <a:rPr lang="en-US" sz="6600" dirty="0" smtClean="0">
                <a:solidFill>
                  <a:srgbClr val="FFFF00"/>
                </a:solidFill>
              </a:rPr>
              <a:t> </a:t>
            </a:r>
            <a:endParaRPr lang="de-CH" sz="6600" dirty="0">
              <a:solidFill>
                <a:srgbClr val="FFFF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836712"/>
            <a:ext cx="7772400" cy="4392488"/>
          </a:xfrm>
        </p:spPr>
        <p:txBody>
          <a:bodyPr>
            <a:normAutofit fontScale="85000" lnSpcReduction="1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Brandon Grotesque Bold" pitchFamily="34" charset="0"/>
              </a:rPr>
              <a:t>DAS</a:t>
            </a:r>
            <a:r>
              <a:rPr lang="en-US" sz="4800" b="1" dirty="0" smtClean="0">
                <a:solidFill>
                  <a:srgbClr val="008080"/>
                </a:solidFill>
                <a:latin typeface="Brandon Grotesque Bold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Brandon Grotesque Bold" pitchFamily="34" charset="0"/>
              </a:rPr>
              <a:t>DIAKONISCHE WIRKEN AN DEN SOZIALEN, GESELLSCHAFTLICHEN BRENNPUNKTEN </a:t>
            </a:r>
            <a:endParaRPr lang="en-US" sz="4800" b="1" dirty="0">
              <a:solidFill>
                <a:srgbClr val="FFFF00"/>
              </a:solidFill>
              <a:latin typeface="Brandon Grotesque Bold" pitchFamily="34" charset="0"/>
            </a:endParaRPr>
          </a:p>
          <a:p>
            <a:r>
              <a:rPr lang="en-US" sz="4800" b="1" dirty="0" smtClean="0">
                <a:solidFill>
                  <a:srgbClr val="008080"/>
                </a:solidFill>
                <a:latin typeface="Brandon Grotesque Bold" pitchFamily="34" charset="0"/>
              </a:rPr>
              <a:t>GEHÖRT ZU </a:t>
            </a:r>
            <a:r>
              <a:rPr lang="en-US" sz="4800" b="1" dirty="0" smtClean="0">
                <a:solidFill>
                  <a:srgbClr val="008080"/>
                </a:solidFill>
                <a:latin typeface="Brandon Grotesque Bold" pitchFamily="34" charset="0"/>
              </a:rPr>
              <a:t>DEN GRUNDAUFTRÄGEN DER KIRCHE</a:t>
            </a:r>
            <a:r>
              <a:rPr lang="en-US" sz="4800" b="1" dirty="0" smtClean="0">
                <a:solidFill>
                  <a:srgbClr val="008080"/>
                </a:solidFill>
                <a:latin typeface="Brandon Grotesque Bold" pitchFamily="34" charset="0"/>
              </a:rPr>
              <a:t>.</a:t>
            </a:r>
            <a:endParaRPr lang="de-CH" sz="4800" dirty="0" smtClean="0">
              <a:solidFill>
                <a:srgbClr val="00808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836711"/>
            <a:ext cx="7772400" cy="3570189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>
                <a:solidFill>
                  <a:srgbClr val="008080"/>
                </a:solidFill>
                <a:latin typeface="Brandon Grotesque Bold" pitchFamily="34" charset="0"/>
              </a:rPr>
              <a:t>WIR SIND DURCH DIE OFFENE JUGENDARBEIT ALS KIRCHE </a:t>
            </a:r>
            <a:r>
              <a:rPr lang="en-US" sz="4800" b="1" dirty="0" smtClean="0">
                <a:solidFill>
                  <a:srgbClr val="FFFF00"/>
                </a:solidFill>
                <a:latin typeface="Brandon Grotesque Bold" pitchFamily="34" charset="0"/>
              </a:rPr>
              <a:t>IN DER GESELLSCHAFT PRÄSENT</a:t>
            </a:r>
            <a:r>
              <a:rPr lang="en-US" sz="4800" b="1" dirty="0" smtClean="0">
                <a:solidFill>
                  <a:srgbClr val="FFFF00"/>
                </a:solidFill>
                <a:latin typeface="Brandon Grotesque Bold" pitchFamily="34" charset="0"/>
              </a:rPr>
              <a:t>.</a:t>
            </a:r>
            <a:endParaRPr lang="de-CH" sz="4800" dirty="0" smtClean="0">
              <a:solidFill>
                <a:srgbClr val="FFFF0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539552" y="692696"/>
            <a:ext cx="7772400" cy="5256584"/>
          </a:xfrm>
        </p:spPr>
        <p:txBody>
          <a:bodyPr>
            <a:normAutofit fontScale="25000" lnSpcReduction="20000"/>
          </a:bodyPr>
          <a:lstStyle/>
          <a:p>
            <a:endParaRPr lang="en-US" sz="12800" b="1" dirty="0" smtClean="0">
              <a:solidFill>
                <a:srgbClr val="FFFF00"/>
              </a:solidFill>
            </a:endParaRPr>
          </a:p>
          <a:p>
            <a:endParaRPr lang="en-US" sz="12800" b="1" dirty="0" smtClean="0">
              <a:solidFill>
                <a:srgbClr val="FFFF00"/>
              </a:solidFill>
            </a:endParaRPr>
          </a:p>
          <a:p>
            <a:endParaRPr lang="en-US" sz="12800" b="1" dirty="0" smtClean="0">
              <a:solidFill>
                <a:srgbClr val="FFFF00"/>
              </a:solidFill>
            </a:endParaRPr>
          </a:p>
          <a:p>
            <a:endParaRPr lang="en-US" sz="12800" b="1" dirty="0" smtClean="0">
              <a:solidFill>
                <a:srgbClr val="FFFF00"/>
              </a:solidFill>
            </a:endParaRPr>
          </a:p>
          <a:p>
            <a:r>
              <a:rPr lang="en-US" sz="11200" b="1" dirty="0" smtClean="0">
                <a:solidFill>
                  <a:schemeClr val="tx1"/>
                </a:solidFill>
                <a:latin typeface="Brandon Grotesque Bold" pitchFamily="34" charset="0"/>
              </a:rPr>
              <a:t>UNSERE ROLLE ALS KIRCHE?</a:t>
            </a:r>
          </a:p>
          <a:p>
            <a:endParaRPr lang="en-US" sz="11200" b="1" dirty="0" smtClean="0">
              <a:solidFill>
                <a:schemeClr val="tx1"/>
              </a:solidFill>
              <a:latin typeface="Brandon Grotesque Bold" pitchFamily="34" charset="0"/>
            </a:endParaRPr>
          </a:p>
          <a:p>
            <a:r>
              <a:rPr lang="en-US" sz="11200" b="1" dirty="0" smtClean="0">
                <a:solidFill>
                  <a:srgbClr val="FFFF00"/>
                </a:solidFill>
                <a:latin typeface="Brandon Grotesque Bold" pitchFamily="34" charset="0"/>
              </a:rPr>
              <a:t>WIR SIND ALS AKTEURE IN DER OFFENEN JUGENDARBEIT  EINZIGARTIG.</a:t>
            </a:r>
          </a:p>
          <a:p>
            <a:endParaRPr lang="en-US" sz="11200" b="1" dirty="0" smtClean="0">
              <a:solidFill>
                <a:srgbClr val="FFFF00"/>
              </a:solidFill>
              <a:latin typeface="Brandon Grotesque Bold" pitchFamily="34" charset="0"/>
            </a:endParaRPr>
          </a:p>
          <a:p>
            <a:r>
              <a:rPr lang="en-US" sz="11200" b="1" dirty="0" smtClean="0">
                <a:solidFill>
                  <a:srgbClr val="008080"/>
                </a:solidFill>
                <a:latin typeface="Brandon Grotesque Bold" pitchFamily="34" charset="0"/>
              </a:rPr>
              <a:t>WIR UNTERSCHEIDEN UNS VON DER KOMMUNALEN JUGENDARBEIT.</a:t>
            </a:r>
            <a:endParaRPr lang="en-US" sz="11200" b="1" dirty="0" smtClean="0">
              <a:latin typeface="Brandon Grotesque Bold" pitchFamily="34" charset="0"/>
            </a:endParaRPr>
          </a:p>
          <a:p>
            <a:r>
              <a:rPr lang="en-US" sz="11200" b="1" dirty="0" smtClean="0">
                <a:latin typeface="Brandon Grotesque Bold" pitchFamily="34" charset="0"/>
              </a:rPr>
              <a:t/>
            </a:r>
            <a:br>
              <a:rPr lang="en-US" sz="11200" b="1" dirty="0" smtClean="0">
                <a:latin typeface="Brandon Grotesque Bold" pitchFamily="34" charset="0"/>
              </a:rPr>
            </a:br>
            <a:r>
              <a:rPr lang="en-US" sz="11200" b="1" dirty="0" smtClean="0">
                <a:solidFill>
                  <a:srgbClr val="FFFF00"/>
                </a:solidFill>
                <a:latin typeface="Brandon Grotesque Bold" pitchFamily="34" charset="0"/>
              </a:rPr>
              <a:t>DIE OFFENE KIRCHLICHE JUGENDARBEIT BRINGT EINEN NUTZEN FÜR DIE KIRCHE.</a:t>
            </a:r>
          </a:p>
          <a:p>
            <a:endParaRPr lang="en-US" sz="11200" b="1" dirty="0" smtClean="0">
              <a:solidFill>
                <a:srgbClr val="FFFF00"/>
              </a:solidFill>
              <a:latin typeface="Brandon Grotesque Bold" pitchFamily="34" charset="0"/>
            </a:endParaRPr>
          </a:p>
          <a:p>
            <a:r>
              <a:rPr lang="en-US" sz="11200" b="1" dirty="0" smtClean="0">
                <a:solidFill>
                  <a:srgbClr val="008080"/>
                </a:solidFill>
                <a:latin typeface="Brandon Grotesque Bold" pitchFamily="34" charset="0"/>
              </a:rPr>
              <a:t>WIR  BIETEN  UNKOMPLIZIERTE UNTERSTÜTZUNG.</a:t>
            </a:r>
            <a:r>
              <a:rPr lang="en-US" b="1" dirty="0" smtClean="0">
                <a:latin typeface="Brandon Grotesque Bold" pitchFamily="34" charset="0"/>
              </a:rPr>
              <a:t/>
            </a:r>
            <a:br>
              <a:rPr lang="en-US" b="1" dirty="0" smtClean="0">
                <a:latin typeface="Brandon Grotesque Bold" pitchFamily="34" charset="0"/>
              </a:rPr>
            </a:br>
            <a:endParaRPr lang="de-CH" dirty="0">
              <a:latin typeface="Brandon Grotesque Bold" pitchFamily="34" charset="0"/>
            </a:endParaRPr>
          </a:p>
        </p:txBody>
      </p:sp>
      <p:pic>
        <p:nvPicPr>
          <p:cNvPr id="4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ler Bildlauf 4"/>
          <p:cNvSpPr/>
          <p:nvPr/>
        </p:nvSpPr>
        <p:spPr>
          <a:xfrm>
            <a:off x="1403648" y="1988840"/>
            <a:ext cx="6120680" cy="4392488"/>
          </a:xfrm>
          <a:prstGeom prst="verticalScroll">
            <a:avLst/>
          </a:prstGeom>
          <a:solidFill>
            <a:srgbClr val="00808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11560" y="548679"/>
            <a:ext cx="7772400" cy="13681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80"/>
                </a:solidFill>
                <a:latin typeface="Brandon Grotesque Bold" pitchFamily="34" charset="0"/>
              </a:rPr>
              <a:t>5 GRUNDSÄTZE DER OFFENEN KIRCHLICHEN </a:t>
            </a:r>
            <a:r>
              <a:rPr lang="en-US" b="1" dirty="0" smtClean="0">
                <a:solidFill>
                  <a:srgbClr val="008080"/>
                </a:solidFill>
                <a:latin typeface="Brandon Grotesque Bold" pitchFamily="34" charset="0"/>
              </a:rPr>
              <a:t>JUGENDARBEIT</a:t>
            </a:r>
            <a:endParaRPr lang="de-CH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267744" y="1988840"/>
            <a:ext cx="5504656" cy="4176464"/>
          </a:xfrm>
        </p:spPr>
        <p:txBody>
          <a:bodyPr>
            <a:normAutofit/>
          </a:bodyPr>
          <a:lstStyle/>
          <a:p>
            <a:pPr algn="l"/>
            <a:endParaRPr lang="en-US" sz="4000" b="1" dirty="0" smtClean="0">
              <a:solidFill>
                <a:srgbClr val="FFC000"/>
              </a:solidFill>
            </a:endParaRPr>
          </a:p>
          <a:p>
            <a:pPr algn="l"/>
            <a:endParaRPr lang="en-US" sz="1200" b="1" dirty="0" smtClean="0">
              <a:solidFill>
                <a:srgbClr val="48CCBF"/>
              </a:solidFill>
              <a:latin typeface="Brandon Grotesque Bold" pitchFamily="34" charset="0"/>
            </a:endParaRPr>
          </a:p>
          <a:p>
            <a:pPr algn="l"/>
            <a:r>
              <a:rPr lang="en-US" sz="3400" b="1" dirty="0" smtClean="0">
                <a:solidFill>
                  <a:srgbClr val="48CCBF"/>
                </a:solidFill>
                <a:latin typeface="Brandon Grotesque Bold" pitchFamily="34" charset="0"/>
              </a:rPr>
              <a:t>BLICK</a:t>
            </a:r>
            <a:r>
              <a:rPr lang="en-US" sz="3400" b="1" dirty="0" smtClean="0">
                <a:solidFill>
                  <a:srgbClr val="FFC000"/>
                </a:solidFill>
                <a:latin typeface="Brandon Grotesque Bold" pitchFamily="34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Brandon Grotesque Bold" pitchFamily="34" charset="0"/>
              </a:rPr>
              <a:t>ÖFFNEN</a:t>
            </a:r>
            <a:r>
              <a:rPr lang="en-US" sz="3400" b="1" dirty="0" smtClean="0">
                <a:solidFill>
                  <a:srgbClr val="FFFF00"/>
                </a:solidFill>
                <a:latin typeface="Brandon Grotesque Bold" pitchFamily="34" charset="0"/>
              </a:rPr>
              <a:t> </a:t>
            </a:r>
          </a:p>
          <a:p>
            <a:pPr algn="l"/>
            <a:r>
              <a:rPr lang="en-US" sz="3400" b="1" dirty="0" smtClean="0">
                <a:solidFill>
                  <a:srgbClr val="48CCBF"/>
                </a:solidFill>
                <a:latin typeface="Brandon Grotesque Bold" pitchFamily="34" charset="0"/>
              </a:rPr>
              <a:t>ZEIT</a:t>
            </a:r>
            <a:r>
              <a:rPr lang="en-US" sz="3400" b="1" dirty="0" smtClean="0">
                <a:latin typeface="Brandon Grotesque Bold" pitchFamily="34" charset="0"/>
              </a:rPr>
              <a:t> NEHMEN</a:t>
            </a:r>
            <a:endParaRPr lang="de-CH" sz="3400" dirty="0" smtClean="0">
              <a:latin typeface="Brandon Grotesque Bold" pitchFamily="34" charset="0"/>
            </a:endParaRPr>
          </a:p>
          <a:p>
            <a:pPr algn="l"/>
            <a:r>
              <a:rPr lang="en-US" sz="3400" b="1" dirty="0" smtClean="0">
                <a:solidFill>
                  <a:srgbClr val="48CCBF"/>
                </a:solidFill>
                <a:latin typeface="Brandon Grotesque Bold" pitchFamily="34" charset="0"/>
              </a:rPr>
              <a:t>BEGLEITUNG</a:t>
            </a:r>
            <a:r>
              <a:rPr lang="en-US" sz="3400" b="1" dirty="0" smtClean="0">
                <a:latin typeface="Brandon Grotesque Bold" pitchFamily="34" charset="0"/>
              </a:rPr>
              <a:t> BIETEN </a:t>
            </a:r>
          </a:p>
          <a:p>
            <a:pPr algn="l"/>
            <a:r>
              <a:rPr lang="en-US" sz="3400" b="1" dirty="0" smtClean="0">
                <a:solidFill>
                  <a:srgbClr val="48CCBF"/>
                </a:solidFill>
                <a:latin typeface="Brandon Grotesque Bold" pitchFamily="34" charset="0"/>
              </a:rPr>
              <a:t>SINN</a:t>
            </a:r>
            <a:r>
              <a:rPr lang="en-US" sz="3400" b="1" dirty="0" smtClean="0">
                <a:latin typeface="Brandon Grotesque Bold" pitchFamily="34" charset="0"/>
              </a:rPr>
              <a:t> GEBEN </a:t>
            </a:r>
          </a:p>
          <a:p>
            <a:pPr algn="l"/>
            <a:r>
              <a:rPr lang="en-US" sz="3400" b="1" dirty="0" smtClean="0">
                <a:solidFill>
                  <a:srgbClr val="48CCBF"/>
                </a:solidFill>
                <a:latin typeface="Brandon Grotesque Bold" pitchFamily="34" charset="0"/>
              </a:rPr>
              <a:t>ERLEBNIS</a:t>
            </a:r>
            <a:r>
              <a:rPr lang="en-US" sz="3400" b="1" dirty="0" smtClean="0">
                <a:latin typeface="Brandon Grotesque Bold" pitchFamily="34" charset="0"/>
              </a:rPr>
              <a:t> SPÜREN</a:t>
            </a:r>
            <a:endParaRPr lang="de-CH" sz="3400" dirty="0" smtClean="0">
              <a:latin typeface="Brandon Grotesque Bold" pitchFamily="34" charset="0"/>
            </a:endParaRPr>
          </a:p>
          <a:p>
            <a:endParaRPr lang="de-CH" dirty="0"/>
          </a:p>
        </p:txBody>
      </p:sp>
      <p:pic>
        <p:nvPicPr>
          <p:cNvPr id="7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smtClean="0"/>
              <a:t/>
            </a:r>
            <a:br>
              <a:rPr lang="de-CH" b="1" dirty="0" smtClean="0"/>
            </a:b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722313" y="620688"/>
            <a:ext cx="7772400" cy="5112567"/>
          </a:xfrm>
        </p:spPr>
        <p:txBody>
          <a:bodyPr>
            <a:normAutofit/>
          </a:bodyPr>
          <a:lstStyle/>
          <a:p>
            <a:r>
              <a:rPr lang="en-US" sz="5200" b="1" dirty="0" smtClean="0">
                <a:solidFill>
                  <a:srgbClr val="008080"/>
                </a:solidFill>
                <a:latin typeface="Brandon Grotesque Bold" pitchFamily="34" charset="0"/>
              </a:rPr>
              <a:t>AUGEN</a:t>
            </a:r>
            <a:r>
              <a:rPr lang="en-US" sz="5200" b="1" dirty="0" smtClean="0">
                <a:latin typeface="Brandon Grotesque Bold" pitchFamily="34" charset="0"/>
              </a:rPr>
              <a:t>BLICK</a:t>
            </a:r>
          </a:p>
          <a:p>
            <a:r>
              <a:rPr lang="en-US" sz="5200" b="1" dirty="0" smtClean="0">
                <a:solidFill>
                  <a:srgbClr val="008080"/>
                </a:solidFill>
                <a:latin typeface="Brandon Grotesque Bold" pitchFamily="34" charset="0"/>
              </a:rPr>
              <a:t>FREI</a:t>
            </a:r>
            <a:r>
              <a:rPr lang="en-US" sz="5200" b="1" dirty="0" smtClean="0">
                <a:latin typeface="Brandon Grotesque Bold" pitchFamily="34" charset="0"/>
              </a:rPr>
              <a:t>ZEIT</a:t>
            </a:r>
          </a:p>
          <a:p>
            <a:r>
              <a:rPr lang="en-US" sz="5200" b="1" dirty="0" smtClean="0">
                <a:solidFill>
                  <a:srgbClr val="008080"/>
                </a:solidFill>
                <a:latin typeface="Brandon Grotesque Bold" pitchFamily="34" charset="0"/>
              </a:rPr>
              <a:t>WEG</a:t>
            </a:r>
            <a:r>
              <a:rPr lang="en-US" sz="5200" b="1" dirty="0" smtClean="0">
                <a:latin typeface="Brandon Grotesque Bold" pitchFamily="34" charset="0"/>
              </a:rPr>
              <a:t>BEGLEITUNG</a:t>
            </a:r>
          </a:p>
          <a:p>
            <a:r>
              <a:rPr lang="en-US" sz="5200" b="1" dirty="0" smtClean="0">
                <a:solidFill>
                  <a:srgbClr val="008080"/>
                </a:solidFill>
                <a:latin typeface="Brandon Grotesque Bold" pitchFamily="34" charset="0"/>
              </a:rPr>
              <a:t>LEBENS</a:t>
            </a:r>
            <a:r>
              <a:rPr lang="en-US" sz="5200" b="1" dirty="0" smtClean="0">
                <a:latin typeface="Brandon Grotesque Bold" pitchFamily="34" charset="0"/>
              </a:rPr>
              <a:t>SINN</a:t>
            </a:r>
          </a:p>
          <a:p>
            <a:r>
              <a:rPr lang="en-US" sz="5200" b="1" dirty="0" smtClean="0">
                <a:solidFill>
                  <a:srgbClr val="008080"/>
                </a:solidFill>
                <a:latin typeface="Brandon Grotesque Bold" pitchFamily="34" charset="0"/>
              </a:rPr>
              <a:t>KIRCHEN</a:t>
            </a:r>
            <a:r>
              <a:rPr lang="en-US" sz="5200" b="1" dirty="0" smtClean="0">
                <a:latin typeface="Brandon Grotesque Bold" pitchFamily="34" charset="0"/>
              </a:rPr>
              <a:t>ERLEBNIS</a:t>
            </a:r>
            <a:endParaRPr lang="de-CH" sz="5200" dirty="0"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5004"/>
            <a:ext cx="1296145" cy="17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CH" sz="4000" dirty="0" smtClean="0">
                <a:latin typeface="Brandon Grotesque Black" pitchFamily="34" charset="0"/>
              </a:rPr>
              <a:t>FORMEN OFFENER KIRCHLICHER JUGENDARBEIT</a:t>
            </a:r>
          </a:p>
          <a:p>
            <a:r>
              <a:rPr lang="de-CH" sz="4000" dirty="0" smtClean="0">
                <a:solidFill>
                  <a:srgbClr val="FFFF00"/>
                </a:solidFill>
                <a:latin typeface="Brandon Grotesque Black" pitchFamily="34" charset="0"/>
              </a:rPr>
              <a:t>NEUN BEISPIELE</a:t>
            </a:r>
            <a:endParaRPr lang="de-CH" sz="4000" dirty="0">
              <a:solidFill>
                <a:srgbClr val="FFFF00"/>
              </a:solidFill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Inhaltsplatzhalter 4" descr="Logo OKJ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124744"/>
            <a:ext cx="3600401" cy="481207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randon Grotesque Bold" pitchFamily="34" charset="0"/>
              </a:rPr>
              <a:t>ROUNDABOUT </a:t>
            </a:r>
            <a:r>
              <a:rPr lang="en-US" b="1" dirty="0" smtClean="0">
                <a:solidFill>
                  <a:srgbClr val="FFFF00"/>
                </a:solidFill>
                <a:latin typeface="Brandon Grotesque Bold" pitchFamily="34" charset="0"/>
              </a:rPr>
              <a:t>STREET DANCE</a:t>
            </a:r>
            <a:endParaRPr lang="de-CH" dirty="0">
              <a:solidFill>
                <a:srgbClr val="FFFF00"/>
              </a:solidFill>
              <a:latin typeface="Brandon Grotesque Bold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CH" sz="1100" dirty="0" smtClean="0">
                <a:solidFill>
                  <a:schemeClr val="bg1"/>
                </a:solidFill>
                <a:latin typeface="Brandon Grotesque Bold" pitchFamily="34" charset="0"/>
                <a:hlinkClick r:id="rId2"/>
              </a:rPr>
              <a:t>Film</a:t>
            </a:r>
            <a:endParaRPr lang="de-CH" sz="1100" dirty="0">
              <a:solidFill>
                <a:schemeClr val="bg1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8674" y="4869160"/>
            <a:ext cx="1296145" cy="1732348"/>
          </a:xfrm>
          <a:prstGeom prst="rect">
            <a:avLst/>
          </a:prstGeom>
        </p:spPr>
      </p:pic>
      <p:pic>
        <p:nvPicPr>
          <p:cNvPr id="4" name="Picture 2" descr="C:\Users\Linus Brändle\Documents\Zwischenlagerung\Macht Mut\Bilder\roundab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8280"/>
            <a:ext cx="5299720" cy="52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randon Grotesque Bold" pitchFamily="34" charset="0"/>
              </a:rPr>
              <a:t>INTERKULTURELLES </a:t>
            </a:r>
            <a:r>
              <a:rPr lang="en-US" b="1" dirty="0" smtClean="0">
                <a:solidFill>
                  <a:srgbClr val="FFFF00"/>
                </a:solidFill>
                <a:latin typeface="Brandon Grotesque Bold" pitchFamily="34" charset="0"/>
              </a:rPr>
              <a:t>JUGENDCAFÉ</a:t>
            </a:r>
            <a:endParaRPr lang="de-CH" dirty="0">
              <a:solidFill>
                <a:srgbClr val="FFFF00"/>
              </a:solidFill>
              <a:latin typeface="Brandon Grotesque Bold" pitchFamily="34" charset="0"/>
            </a:endParaRPr>
          </a:p>
        </p:txBody>
      </p:sp>
      <p:pic>
        <p:nvPicPr>
          <p:cNvPr id="4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 descr="C:\Users\Linus Brändle\Documents\Zwischenlagerung\Macht Mut\Bilder\Jugendcafe╠ü Kerze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2296"/>
            <a:ext cx="5155704" cy="51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Brandon Grotesque Bold" pitchFamily="34" charset="0"/>
              </a:rPr>
              <a:t>JUGENDMOBIL</a:t>
            </a:r>
            <a:r>
              <a:rPr lang="en-US" b="1" dirty="0" smtClean="0">
                <a:latin typeface="Brandon Grotesque Bold" pitchFamily="34" charset="0"/>
              </a:rPr>
              <a:t> </a:t>
            </a:r>
            <a:endParaRPr lang="de-CH" dirty="0"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8925"/>
            <a:ext cx="5256584" cy="5256584"/>
          </a:xfr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randon Grotesque Bold" pitchFamily="34" charset="0"/>
              </a:rPr>
              <a:t>THANK </a:t>
            </a:r>
            <a:r>
              <a:rPr lang="en-US" b="1" dirty="0" smtClean="0">
                <a:solidFill>
                  <a:srgbClr val="FFFF00"/>
                </a:solidFill>
                <a:latin typeface="Brandon Grotesque Bold" pitchFamily="34" charset="0"/>
              </a:rPr>
              <a:t>GOD IT’S FRIDAY</a:t>
            </a:r>
            <a:endParaRPr lang="de-CH" b="1" dirty="0">
              <a:solidFill>
                <a:srgbClr val="FFFF00"/>
              </a:solidFill>
              <a:latin typeface="Brandon Grotesque Bold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CH" sz="1100" dirty="0" smtClean="0">
                <a:hlinkClick r:id="rId2"/>
              </a:rPr>
              <a:t>Film</a:t>
            </a:r>
            <a:endParaRPr lang="de-CH" sz="1100" dirty="0"/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  <p:pic>
        <p:nvPicPr>
          <p:cNvPr id="4" name="Picture 2" descr="C:\Users\Linus Brändle\Documents\Zwischenlagerung\Macht Mut\Bilder\TG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76" y="1556792"/>
            <a:ext cx="530120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Brandon Grotesque Bold" pitchFamily="34" charset="0"/>
              </a:rPr>
              <a:t>KANUTOUR</a:t>
            </a:r>
            <a:endParaRPr lang="de-CH" dirty="0">
              <a:solidFill>
                <a:srgbClr val="FFFF0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098" name="Picture 2" descr="C:\Users\Linus Brändle\Documents\Zwischenlagerung\Macht Mut\Bilder\Kanutou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84" y="1556792"/>
            <a:ext cx="530120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randon Grotesque Bold" pitchFamily="34" charset="0"/>
              </a:rPr>
              <a:t>SEGELTÖRN</a:t>
            </a:r>
            <a:endParaRPr lang="de-CH" dirty="0">
              <a:solidFill>
                <a:srgbClr val="FFFF0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122" name="Picture 2" descr="C:\Users\Linus Brändle\Documents\Zwischenlagerung\Macht Mut\Bilder\Segelto╠êrn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3" y="1628800"/>
            <a:ext cx="5229199" cy="52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randon Grotesque Bold" pitchFamily="34" charset="0"/>
              </a:rPr>
              <a:t>TRINKWASSER </a:t>
            </a:r>
            <a:r>
              <a:rPr lang="en-US" b="1" dirty="0" smtClean="0">
                <a:solidFill>
                  <a:srgbClr val="FFFF00"/>
                </a:solidFill>
                <a:latin typeface="Brandon Grotesque Bold" pitchFamily="34" charset="0"/>
              </a:rPr>
              <a:t>FÜR ŞINTEU</a:t>
            </a:r>
            <a:endParaRPr lang="de-CH" dirty="0"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146" name="Picture 2" descr="C:\Users\Linus Brändle\Documents\Zwischenlagerung\Macht Mut\Bilder\Baulager Ruma╠êni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69" y="1556792"/>
            <a:ext cx="5301831" cy="53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randon Grotesque Bold" pitchFamily="34" charset="0"/>
              </a:rPr>
              <a:t>ANGELFORCE</a:t>
            </a:r>
            <a:endParaRPr lang="de-CH" dirty="0">
              <a:solidFill>
                <a:srgbClr val="FFFF0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170" name="Picture 2" descr="C:\Users\Linus Brändle\Documents\Zwischenlagerung\Macht Mut\Bilder\AngelForce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35" y="1630288"/>
            <a:ext cx="5227713" cy="52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randon Grotesque Bold" pitchFamily="34" charset="0"/>
              </a:rPr>
              <a:t>TÖFFLI-WALLFAHRT</a:t>
            </a:r>
            <a:endParaRPr lang="de-CH" dirty="0">
              <a:solidFill>
                <a:srgbClr val="FFFF00"/>
              </a:solidFill>
              <a:latin typeface="Brandon Grotesque Bold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CH" sz="1200" dirty="0" smtClean="0">
                <a:hlinkClick r:id="rId2"/>
              </a:rPr>
              <a:t>Film</a:t>
            </a:r>
            <a:endParaRPr lang="de-CH" sz="1200" dirty="0"/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  <p:pic>
        <p:nvPicPr>
          <p:cNvPr id="8194" name="Picture 2" descr="C:\Users\Linus Brändle\Documents\Zwischenlagerung\Macht Mut\Bilder\To╠êffli Wallfah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48" y="1556792"/>
            <a:ext cx="530120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388843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8080"/>
                </a:solidFill>
                <a:latin typeface="Brandon Grotesque Bold" pitchFamily="34" charset="0"/>
              </a:rPr>
              <a:t>HELFT MIT, OFFENE KIRCHLICHE JUGENDARBEIT AUFZUBAUEN!</a:t>
            </a:r>
            <a:br>
              <a:rPr lang="en-US" b="1" dirty="0" smtClean="0">
                <a:solidFill>
                  <a:srgbClr val="008080"/>
                </a:solidFill>
                <a:latin typeface="Brandon Grotesque Bold" pitchFamily="34" charset="0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de-CH" sz="8000" b="1" spc="-20" dirty="0" smtClean="0">
                <a:solidFill>
                  <a:srgbClr val="FFFF00"/>
                </a:solidFill>
                <a:latin typeface="Brandon Grotesque Black" pitchFamily="34" charset="0"/>
                <a:cs typeface="Lucida Sans Unicode" pitchFamily="34" charset="0"/>
              </a:rPr>
              <a:t>MACHT MUT.CH</a:t>
            </a:r>
            <a:r>
              <a:rPr lang="de-CH" sz="9600" b="1" spc="-20" dirty="0" smtClean="0">
                <a:solidFill>
                  <a:srgbClr val="FFFF00"/>
                </a:solidFill>
                <a:latin typeface="Eras Demi ITC" pitchFamily="34" charset="0"/>
                <a:cs typeface="Lucida Sans Unicode" pitchFamily="34" charset="0"/>
              </a:rPr>
              <a:t/>
            </a:r>
            <a:br>
              <a:rPr lang="de-CH" sz="9600" b="1" spc="-20" dirty="0" smtClean="0">
                <a:solidFill>
                  <a:srgbClr val="FFFF00"/>
                </a:solidFill>
                <a:latin typeface="Eras Demi ITC" pitchFamily="34" charset="0"/>
                <a:cs typeface="Lucida Sans Unicode" pitchFamily="34" charset="0"/>
              </a:rPr>
            </a:br>
            <a:endParaRPr lang="de-CH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512168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WIR FREUEN UNS </a:t>
            </a:r>
            <a:r>
              <a:rPr lang="en-US" b="1" dirty="0" smtClean="0"/>
              <a:t>ÜBER EUER </a:t>
            </a:r>
            <a:r>
              <a:rPr lang="en-US" b="1" dirty="0" smtClean="0"/>
              <a:t>INTERESSE.</a:t>
            </a:r>
            <a:endParaRPr lang="de-CH" dirty="0" smtClean="0"/>
          </a:p>
          <a:p>
            <a:endParaRPr lang="de-CH" dirty="0"/>
          </a:p>
        </p:txBody>
      </p:sp>
      <p:pic>
        <p:nvPicPr>
          <p:cNvPr id="7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 rot="21103551">
            <a:off x="2707978" y="3228890"/>
            <a:ext cx="6412144" cy="2579039"/>
          </a:xfrm>
          <a:solidFill>
            <a:srgbClr val="008080">
              <a:alpha val="78000"/>
            </a:srgbClr>
          </a:solidFill>
          <a:effectLst>
            <a:outerShdw blurRad="800100" algn="ctr" rotWithShape="0">
              <a:srgbClr val="FFFF00"/>
            </a:outerShdw>
            <a:softEdge rad="63500"/>
          </a:effectLst>
          <a:scene3d>
            <a:camera prst="perspectiveHeroicExtremeRightFacing"/>
            <a:lightRig rig="threePt" dir="t"/>
          </a:scene3d>
        </p:spPr>
        <p:txBody>
          <a:bodyPr>
            <a:noAutofit/>
          </a:bodyPr>
          <a:lstStyle/>
          <a:p>
            <a:pPr algn="r"/>
            <a:r>
              <a:rPr lang="en-US" sz="4400" dirty="0" smtClean="0">
                <a:solidFill>
                  <a:srgbClr val="FFFF00"/>
                </a:solidFill>
                <a:latin typeface="Brandon Grotesque Black" pitchFamily="34" charset="0"/>
              </a:rPr>
              <a:t>OFFENE KIRCHLICHE JUGENDARBEIT MACHT MUT.</a:t>
            </a:r>
            <a:r>
              <a:rPr lang="de-CH" sz="4400" dirty="0" smtClean="0">
                <a:latin typeface="Brandon Grotesque Black" pitchFamily="34" charset="0"/>
              </a:rPr>
              <a:t/>
            </a:r>
            <a:br>
              <a:rPr lang="de-CH" sz="4400" dirty="0" smtClean="0">
                <a:latin typeface="Brandon Grotesque Black" pitchFamily="34" charset="0"/>
              </a:rPr>
            </a:br>
            <a:endParaRPr lang="de-CH" sz="4400" dirty="0">
              <a:latin typeface="Brandon Grotesque Black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7772400" cy="35701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randon Grotesque Bold" pitchFamily="34" charset="0"/>
              </a:rPr>
              <a:t>JUGENDLICHE SUCHEN ANTWORTEN, WOLLEN SICH WEITERENTWICKELN UND MÖCHTEN VERANTWORTUNG ÜBERNEHMEN</a:t>
            </a:r>
            <a:r>
              <a:rPr lang="en-US" sz="4000" b="1" dirty="0" smtClean="0"/>
              <a:t>.</a:t>
            </a:r>
            <a:endParaRPr lang="de-CH" sz="4000" dirty="0" smtClean="0"/>
          </a:p>
          <a:p>
            <a:endParaRPr lang="de-CH" dirty="0"/>
          </a:p>
        </p:txBody>
      </p:sp>
      <p:pic>
        <p:nvPicPr>
          <p:cNvPr id="4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5400599"/>
          </a:xfrm>
        </p:spPr>
        <p:txBody>
          <a:bodyPr>
            <a:normAutofit lnSpcReduction="10000"/>
          </a:bodyPr>
          <a:lstStyle/>
          <a:p>
            <a:r>
              <a:rPr lang="en-US" sz="6000" b="1" dirty="0" smtClean="0">
                <a:latin typeface="Brandon Grotesque Black" pitchFamily="34" charset="0"/>
              </a:rPr>
              <a:t>WIR HANDELN NACH DEN PRINZIPIEN DER</a:t>
            </a:r>
            <a:endParaRPr lang="de-CH" sz="6000" dirty="0" smtClean="0">
              <a:latin typeface="Brandon Grotesque Black" pitchFamily="34" charset="0"/>
            </a:endParaRPr>
          </a:p>
          <a:p>
            <a:r>
              <a:rPr lang="en-US" sz="6000" b="1" dirty="0" smtClean="0">
                <a:solidFill>
                  <a:srgbClr val="FFFF00"/>
                </a:solidFill>
                <a:latin typeface="Brandon Grotesque Black" pitchFamily="34" charset="0"/>
              </a:rPr>
              <a:t>FREIWILLIGKEIT, OFFENHEIT UND MITBESTIMMUNG</a:t>
            </a:r>
            <a:r>
              <a:rPr lang="en-US" sz="6000" b="1" dirty="0" smtClean="0">
                <a:latin typeface="Brandon Grotesque Black" pitchFamily="34" charset="0"/>
              </a:rPr>
              <a:t>.</a:t>
            </a:r>
            <a:endParaRPr lang="de-CH" sz="6000" dirty="0" smtClean="0">
              <a:latin typeface="Brandon Grotesque Black" pitchFamily="34" charset="0"/>
            </a:endParaRPr>
          </a:p>
          <a:p>
            <a:endParaRPr lang="de-CH" dirty="0"/>
          </a:p>
        </p:txBody>
      </p:sp>
      <p:pic>
        <p:nvPicPr>
          <p:cNvPr id="4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741865"/>
            <a:ext cx="7704856" cy="514306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Brandon Grotesque Black" pitchFamily="34" charset="0"/>
              </a:rPr>
              <a:t>OHNE LEISTUNGDRUCK MITARBEITEN </a:t>
            </a:r>
            <a:endParaRPr lang="de-CH" sz="6000" dirty="0">
              <a:solidFill>
                <a:srgbClr val="FFFF00"/>
              </a:solidFill>
              <a:latin typeface="Brandon Grotesque Black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68986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  <a:latin typeface="Brandon Grotesque Bold" pitchFamily="34" charset="0"/>
              </a:rPr>
              <a:t>DIE JUGENDLICHEN KÖNNEN BEI UNS ...</a:t>
            </a:r>
            <a:endParaRPr lang="de-CH" sz="2800" dirty="0">
              <a:solidFill>
                <a:srgbClr val="00808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059" y="1916832"/>
            <a:ext cx="6827269" cy="460321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Brandon Grotesque Black" pitchFamily="34" charset="0"/>
              </a:rPr>
              <a:t>NEUES AUSPROBIEREN</a:t>
            </a:r>
            <a:endParaRPr lang="de-CH" sz="6000" dirty="0">
              <a:solidFill>
                <a:srgbClr val="FFFF00"/>
              </a:solidFill>
              <a:latin typeface="Brandon Grotesque Black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689868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rgbClr val="008080"/>
                </a:solidFill>
                <a:latin typeface="Brandon Grotesque Bold" pitchFamily="34" charset="0"/>
              </a:rPr>
              <a:t>DIE JUGENDLICHEN KÖNNEN BEI UNS ...</a:t>
            </a:r>
            <a:endParaRPr lang="de-CH" sz="3600" dirty="0">
              <a:solidFill>
                <a:srgbClr val="00808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059" y="1712149"/>
            <a:ext cx="6827269" cy="514306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Brandon Grotesque Black" pitchFamily="34" charset="0"/>
              </a:rPr>
              <a:t>SPIRITUELLE  MOMENTE ERLEBEN</a:t>
            </a:r>
            <a:endParaRPr lang="de-CH" sz="6000" dirty="0">
              <a:solidFill>
                <a:srgbClr val="FFFF00"/>
              </a:solidFill>
              <a:latin typeface="Brandon Grotesque Black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689868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rgbClr val="008080"/>
                </a:solidFill>
                <a:latin typeface="Brandon Grotesque Bold" pitchFamily="34" charset="0"/>
              </a:rPr>
              <a:t>DIE JUGENDLICHEN KÖNNEN BEI UNS ...</a:t>
            </a:r>
            <a:endParaRPr lang="de-CH" sz="3600" dirty="0">
              <a:solidFill>
                <a:srgbClr val="00808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922729" cy="5163831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Brandon Grotesque Black" pitchFamily="34" charset="0"/>
              </a:rPr>
              <a:t>EIGENE FÄHIGKEITEN (WIEDER)-ENTDECKEN</a:t>
            </a:r>
            <a:endParaRPr lang="de-CH" sz="6000" dirty="0">
              <a:solidFill>
                <a:srgbClr val="FFFF00"/>
              </a:solidFill>
              <a:latin typeface="Brandon Grotesque Black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689868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rgbClr val="008080"/>
                </a:solidFill>
                <a:latin typeface="Brandon Grotesque Bold" pitchFamily="34" charset="0"/>
              </a:rPr>
              <a:t>DIE JUGENDLICHEN KÖNNEN BEI UNS ...</a:t>
            </a:r>
            <a:endParaRPr lang="de-CH" sz="3600" dirty="0">
              <a:solidFill>
                <a:srgbClr val="00808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525" y="1916832"/>
            <a:ext cx="8085432" cy="4413724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Brandon Grotesque Black" pitchFamily="34" charset="0"/>
              </a:rPr>
              <a:t>GRENZ-ERFAHRUNGEN </a:t>
            </a:r>
            <a:r>
              <a:rPr lang="en-US" sz="6000" dirty="0" smtClean="0">
                <a:solidFill>
                  <a:srgbClr val="FFFF00"/>
                </a:solidFill>
                <a:latin typeface="Brandon Grotesque Black" pitchFamily="34" charset="0"/>
              </a:rPr>
              <a:t>MACHEN</a:t>
            </a:r>
            <a:endParaRPr lang="de-CH" sz="6000" dirty="0">
              <a:solidFill>
                <a:srgbClr val="FFFF00"/>
              </a:solidFill>
              <a:latin typeface="Brandon Grotesque Black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689868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rgbClr val="008080"/>
                </a:solidFill>
                <a:latin typeface="Brandon Grotesque Bold" pitchFamily="34" charset="0"/>
              </a:rPr>
              <a:t>DIE JUGENDLICHEN KÖNNEN BEI UNS ...</a:t>
            </a:r>
            <a:endParaRPr lang="de-CH" sz="3600" dirty="0">
              <a:solidFill>
                <a:srgbClr val="008080"/>
              </a:solidFill>
              <a:latin typeface="Brandon Grotesque Bold" pitchFamily="34" charset="0"/>
            </a:endParaRPr>
          </a:p>
        </p:txBody>
      </p:sp>
      <p:pic>
        <p:nvPicPr>
          <p:cNvPr id="5" name="Inhaltsplatzhalter 4" descr="Logo OK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296145" cy="17323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</Words>
  <Application>Microsoft Office PowerPoint</Application>
  <PresentationFormat>Bildschirmpräsentation (4:3)</PresentationFormat>
  <Paragraphs>73</Paragraphs>
  <Slides>29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Larissa-Design</vt:lpstr>
      <vt:lpstr>OFFENE KIRCHLICHE JUGENDARBEIT</vt:lpstr>
      <vt:lpstr>PowerPoint-Präsentation</vt:lpstr>
      <vt:lpstr>OFFENE KIRCHLICHE JUGENDARBEIT MACHT MUT. </vt:lpstr>
      <vt:lpstr>PowerPoint-Präsentation</vt:lpstr>
      <vt:lpstr>OHNE LEISTUNGDRUCK MITARBEITEN </vt:lpstr>
      <vt:lpstr>NEUES AUSPROBIEREN</vt:lpstr>
      <vt:lpstr>SPIRITUELLE  MOMENTE ERLEBEN</vt:lpstr>
      <vt:lpstr>EIGENE FÄHIGKEITEN (WIEDER)-ENTDECKEN</vt:lpstr>
      <vt:lpstr>GRENZ-ERFAHRUNGEN MACHEN</vt:lpstr>
      <vt:lpstr>GEMEINSCHAFT ERLEBEN UND MITGESTALTEN</vt:lpstr>
      <vt:lpstr>NEUE BEKANNTSCHAFTEN SCHLIESSEN</vt:lpstr>
      <vt:lpstr>ACHTSAMEN UMGANG ERFAHREN </vt:lpstr>
      <vt:lpstr>KIRCHENLEUTE  ALLTAGSNAH  ERLEBEN  </vt:lpstr>
      <vt:lpstr>  </vt:lpstr>
      <vt:lpstr>PowerPoint-Präsentation</vt:lpstr>
      <vt:lpstr>PowerPoint-Präsentation</vt:lpstr>
      <vt:lpstr>5 GRUNDSÄTZE DER OFFENEN KIRCHLICHEN JUGENDARBEIT</vt:lpstr>
      <vt:lpstr>  </vt:lpstr>
      <vt:lpstr>PowerPoint-Präsentation</vt:lpstr>
      <vt:lpstr>ROUNDABOUT STREET DANCE</vt:lpstr>
      <vt:lpstr>INTERKULTURELLES JUGENDCAFÉ</vt:lpstr>
      <vt:lpstr>JUGENDMOBIL </vt:lpstr>
      <vt:lpstr>THANK GOD IT’S FRIDAY</vt:lpstr>
      <vt:lpstr>KANUTOUR</vt:lpstr>
      <vt:lpstr>SEGELTÖRN</vt:lpstr>
      <vt:lpstr>TRINKWASSER FÜR ŞINTEU</vt:lpstr>
      <vt:lpstr>ANGELFORCE</vt:lpstr>
      <vt:lpstr>TÖFFLI-WALLFAHRT</vt:lpstr>
      <vt:lpstr>HELFT MIT, OFFENE KIRCHLICHE JUGENDARBEIT AUFZUBAUEN!  MACHT MUT.CH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Linus Brändle</dc:creator>
  <cp:lastModifiedBy>Linus Brändle</cp:lastModifiedBy>
  <cp:revision>36</cp:revision>
  <cp:lastPrinted>2016-02-29T14:02:02Z</cp:lastPrinted>
  <dcterms:created xsi:type="dcterms:W3CDTF">2016-02-10T14:42:46Z</dcterms:created>
  <dcterms:modified xsi:type="dcterms:W3CDTF">2016-02-29T14:13:47Z</dcterms:modified>
</cp:coreProperties>
</file>